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9" r:id="rId2"/>
    <p:sldId id="265" r:id="rId3"/>
    <p:sldId id="294" r:id="rId4"/>
    <p:sldId id="295" r:id="rId5"/>
    <p:sldId id="296" r:id="rId6"/>
    <p:sldId id="297" r:id="rId7"/>
    <p:sldId id="293" r:id="rId8"/>
  </p:sldIdLst>
  <p:sldSz cx="48768000" cy="27432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4876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/>
    <p:restoredTop sz="94694"/>
  </p:normalViewPr>
  <p:slideViewPr>
    <p:cSldViewPr snapToGrid="0">
      <p:cViewPr varScale="1">
        <p:scale>
          <a:sx n="16" d="100"/>
          <a:sy n="16" d="100"/>
        </p:scale>
        <p:origin x="7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拷贝 3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58" y="24989969"/>
            <a:ext cx="11389385" cy="676960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23" name="圆形"/>
          <p:cNvSpPr/>
          <p:nvPr/>
        </p:nvSpPr>
        <p:spPr>
          <a:xfrm>
            <a:off x="14444814" y="25233627"/>
            <a:ext cx="316541" cy="316541"/>
          </a:xfrm>
          <a:prstGeom prst="ellipse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24" name="圆形"/>
          <p:cNvSpPr/>
          <p:nvPr/>
        </p:nvSpPr>
        <p:spPr>
          <a:xfrm>
            <a:off x="150417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25" name="圆形"/>
          <p:cNvSpPr/>
          <p:nvPr/>
        </p:nvSpPr>
        <p:spPr>
          <a:xfrm>
            <a:off x="156132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26" name="The   Best   R&amp;D   Courses"/>
          <p:cNvSpPr txBox="1"/>
          <p:nvPr/>
        </p:nvSpPr>
        <p:spPr>
          <a:xfrm>
            <a:off x="16121211" y="24981825"/>
            <a:ext cx="5289515" cy="7493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3200">
                <a:solidFill>
                  <a:srgbClr val="E14F48"/>
                </a:solidFill>
                <a:latin typeface="Bebas"/>
                <a:ea typeface="Bebas"/>
                <a:cs typeface="Bebas"/>
                <a:sym typeface="Bebas"/>
              </a:defRPr>
            </a:lvl1pPr>
          </a:lstStyle>
          <a:p>
            <a:r>
              <a:t>The   Best   R&amp;D   Courses</a:t>
            </a:r>
          </a:p>
        </p:txBody>
      </p:sp>
      <p:sp>
        <p:nvSpPr>
          <p:cNvPr id="33" name="线条"/>
          <p:cNvSpPr/>
          <p:nvPr/>
        </p:nvSpPr>
        <p:spPr>
          <a:xfrm flipV="1">
            <a:off x="46160887" y="2599406"/>
            <a:ext cx="1" cy="2290999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oval"/>
            <a:tailEnd type="oval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9450" r="51166" b="61919"/>
          <a:stretch>
            <a:fillRect/>
          </a:stretch>
        </p:blipFill>
        <p:spPr>
          <a:xfrm>
            <a:off x="-375037" y="0"/>
            <a:ext cx="18596883" cy="4890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79590" y="24528145"/>
            <a:ext cx="13881100" cy="1600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标题 拷贝 3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9450" r="51166" b="61919"/>
          <a:stretch>
            <a:fillRect/>
          </a:stretch>
        </p:blipFill>
        <p:spPr>
          <a:xfrm>
            <a:off x="-375037" y="0"/>
            <a:ext cx="18596883" cy="48904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79590" y="24528145"/>
            <a:ext cx="13881100" cy="1600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拷贝 4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92558" y="24989969"/>
            <a:ext cx="11389385" cy="676960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43" name="圆形"/>
          <p:cNvSpPr/>
          <p:nvPr userDrawn="1"/>
        </p:nvSpPr>
        <p:spPr>
          <a:xfrm>
            <a:off x="14444814" y="25233627"/>
            <a:ext cx="316541" cy="316541"/>
          </a:xfrm>
          <a:prstGeom prst="ellipse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44" name="圆形"/>
          <p:cNvSpPr/>
          <p:nvPr userDrawn="1"/>
        </p:nvSpPr>
        <p:spPr>
          <a:xfrm>
            <a:off x="150417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45" name="圆形"/>
          <p:cNvSpPr/>
          <p:nvPr userDrawn="1"/>
        </p:nvSpPr>
        <p:spPr>
          <a:xfrm>
            <a:off x="15613214" y="25259025"/>
            <a:ext cx="265741" cy="265742"/>
          </a:xfrm>
          <a:prstGeom prst="ellipse">
            <a:avLst/>
          </a:prstGeom>
          <a:ln w="50800">
            <a:solidFill>
              <a:srgbClr val="F3F8FA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46" name="The   Best   R&amp;D   Courses"/>
          <p:cNvSpPr txBox="1"/>
          <p:nvPr userDrawn="1"/>
        </p:nvSpPr>
        <p:spPr>
          <a:xfrm>
            <a:off x="16121211" y="24981825"/>
            <a:ext cx="5289515" cy="7493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3200">
                <a:solidFill>
                  <a:srgbClr val="E14F48"/>
                </a:solidFill>
                <a:latin typeface="Bebas"/>
                <a:ea typeface="Bebas"/>
                <a:cs typeface="Bebas"/>
                <a:sym typeface="Bebas"/>
              </a:defRPr>
            </a:lvl1pPr>
          </a:lstStyle>
          <a:p>
            <a:r>
              <a:t>The   Best   R&amp;D   Courses</a:t>
            </a:r>
          </a:p>
        </p:txBody>
      </p:sp>
      <p:sp>
        <p:nvSpPr>
          <p:cNvPr id="53" name="线条"/>
          <p:cNvSpPr/>
          <p:nvPr userDrawn="1"/>
        </p:nvSpPr>
        <p:spPr>
          <a:xfrm flipV="1">
            <a:off x="46160887" y="2599406"/>
            <a:ext cx="1" cy="2290999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oval"/>
            <a:tailEnd type="oval"/>
          </a:ln>
        </p:spPr>
        <p:txBody>
          <a:bodyPr lIns="101600" tIns="101600" rIns="101600" bIns="101600" anchor="ctr"/>
          <a:lstStyle/>
          <a:p>
            <a:endParaRPr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19450" r="51166" b="61919"/>
          <a:stretch>
            <a:fillRect/>
          </a:stretch>
        </p:blipFill>
        <p:spPr>
          <a:xfrm>
            <a:off x="-375037" y="0"/>
            <a:ext cx="18596883" cy="4890405"/>
          </a:xfrm>
          <a:prstGeom prst="rect">
            <a:avLst/>
          </a:prstGeom>
        </p:spPr>
      </p:pic>
      <p:pic>
        <p:nvPicPr>
          <p:cNvPr id="55" name="图像" descr="图像"/>
          <p:cNvPicPr>
            <a:picLocks noChangeAspect="1"/>
          </p:cNvPicPr>
          <p:nvPr userDrawn="1"/>
        </p:nvPicPr>
        <p:blipFill>
          <a:blip r:embed="rId4"/>
          <a:srcRect r="7002" b="18285"/>
          <a:stretch>
            <a:fillRect/>
          </a:stretch>
        </p:blipFill>
        <p:spPr>
          <a:xfrm>
            <a:off x="13863672" y="1759487"/>
            <a:ext cx="6676621" cy="2294266"/>
          </a:xfrm>
          <a:prstGeom prst="rect">
            <a:avLst/>
          </a:prstGeom>
          <a:ln w="254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279590" y="24528145"/>
            <a:ext cx="13881100" cy="1600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拷贝 8">
    <p:bg>
      <p:bgPr>
        <a:solidFill>
          <a:srgbClr val="1212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1944370" y="23520055"/>
            <a:ext cx="1" cy="1590041"/>
          </a:xfrm>
          <a:prstGeom prst="line">
            <a:avLst/>
          </a:prstGeom>
          <a:ln w="50800">
            <a:solidFill>
              <a:srgbClr val="5E5E5E"/>
            </a:solidFill>
            <a:miter lim="400000"/>
            <a:headEnd type="triangle" len="sm"/>
            <a:tailEnd type="triangle" len="sm"/>
          </a:ln>
        </p:spPr>
        <p:txBody>
          <a:bodyPr lIns="101600" tIns="101600" rIns="101600" bIns="101600" anchor="ctr"/>
          <a:lstStyle/>
          <a:p>
            <a:endParaRPr/>
          </a:p>
        </p:txBody>
      </p:sp>
      <p:pic>
        <p:nvPicPr>
          <p:cNvPr id="3" name="橙色.png" descr="橙色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0611" y="1650736"/>
            <a:ext cx="12359003" cy="4518445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4" name="线条"/>
          <p:cNvSpPr/>
          <p:nvPr/>
        </p:nvSpPr>
        <p:spPr>
          <a:xfrm flipV="1">
            <a:off x="47078470" y="2295553"/>
            <a:ext cx="1" cy="4130109"/>
          </a:xfrm>
          <a:prstGeom prst="line">
            <a:avLst/>
          </a:prstGeom>
          <a:ln w="50800">
            <a:solidFill>
              <a:srgbClr val="174DEA"/>
            </a:solidFill>
            <a:miter lim="400000"/>
            <a:headEnd type="triangle" len="sm"/>
            <a:tailEnd type="triangle" len="sm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6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2412996" y="5556382"/>
            <a:ext cx="43942008" cy="92964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b">
            <a:normAutofit/>
          </a:bodyPr>
          <a:lstStyle/>
          <a:p>
            <a:r>
              <a:t>演示文稿标题</a:t>
            </a:r>
          </a:p>
        </p:txBody>
      </p:sp>
      <p:sp>
        <p:nvSpPr>
          <p:cNvPr id="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2402685" y="14446381"/>
            <a:ext cx="43942001" cy="38100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>
            <a:normAutofit/>
          </a:bodyPr>
          <a:lstStyle/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4009349" y="26174699"/>
            <a:ext cx="724308" cy="736499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b">
            <a:spAutoFit/>
          </a:bodyPr>
          <a:lstStyle>
            <a:lvl1pPr defTabSz="1168400">
              <a:defRPr sz="3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5061979" y="24551296"/>
            <a:ext cx="10604500" cy="558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48768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23200" b="1" i="0" u="none" strike="noStrike" cap="none" spc="-464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0" marR="0" indent="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1651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北京2.png" descr="北京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88" y="-8374"/>
            <a:ext cx="48803279" cy="27448748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165" name="壹零陣矩"/>
          <p:cNvSpPr txBox="1"/>
          <p:nvPr/>
        </p:nvSpPr>
        <p:spPr>
          <a:xfrm>
            <a:off x="36285041" y="15151363"/>
            <a:ext cx="2506360" cy="7099379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>
              <a:lnSpc>
                <a:spcPct val="70000"/>
              </a:lnSpc>
              <a:spcBef>
                <a:spcPts val="200"/>
              </a:spcBef>
              <a:defRPr sz="140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lvl1pPr>
          </a:lstStyle>
          <a:p>
            <a:pPr>
              <a:lnSpc>
                <a:spcPct val="80000"/>
              </a:lnSpc>
            </a:pPr>
            <a:r>
              <a:t>壹零陣矩</a:t>
            </a:r>
          </a:p>
        </p:txBody>
      </p:sp>
      <p:sp>
        <p:nvSpPr>
          <p:cNvPr id="166" name="誰敢爭鋒"/>
          <p:cNvSpPr txBox="1"/>
          <p:nvPr/>
        </p:nvSpPr>
        <p:spPr>
          <a:xfrm>
            <a:off x="34058262" y="15151363"/>
            <a:ext cx="2506360" cy="7099379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>
              <a:lnSpc>
                <a:spcPct val="70000"/>
              </a:lnSpc>
              <a:spcBef>
                <a:spcPts val="200"/>
              </a:spcBef>
              <a:defRPr sz="140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lvl1pPr>
          </a:lstStyle>
          <a:p>
            <a:pPr>
              <a:lnSpc>
                <a:spcPct val="80000"/>
              </a:lnSpc>
            </a:pPr>
            <a:r>
              <a:rPr dirty="0" err="1"/>
              <a:t>誰敢爭鋒</a:t>
            </a:r>
            <a:endParaRPr dirty="0"/>
          </a:p>
        </p:txBody>
      </p:sp>
      <p:sp>
        <p:nvSpPr>
          <p:cNvPr id="167" name="好学的不像实力派"/>
          <p:cNvSpPr txBox="1"/>
          <p:nvPr/>
        </p:nvSpPr>
        <p:spPr>
          <a:xfrm>
            <a:off x="40051282" y="15113214"/>
            <a:ext cx="1578859" cy="604289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>
              <a:lnSpc>
                <a:spcPct val="70000"/>
              </a:lnSpc>
              <a:spcBef>
                <a:spcPts val="200"/>
              </a:spcBef>
              <a:defRPr sz="60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lvl1pPr>
          </a:lstStyle>
          <a:p>
            <a:r>
              <a:rPr dirty="0" err="1"/>
              <a:t>好学的不像实力派</a:t>
            </a:r>
            <a:endParaRPr dirty="0"/>
          </a:p>
        </p:txBody>
      </p:sp>
      <p:sp>
        <p:nvSpPr>
          <p:cNvPr id="168" name="R&amp;D incubation -…"/>
          <p:cNvSpPr txBox="1"/>
          <p:nvPr/>
        </p:nvSpPr>
        <p:spPr>
          <a:xfrm rot="5400000">
            <a:off x="34351617" y="19552290"/>
            <a:ext cx="10386712" cy="177292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defRPr sz="44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pPr>
            <a:r>
              <a:t>R&amp;D incubation -</a:t>
            </a:r>
          </a:p>
          <a:p>
            <a:pPr algn="l">
              <a:lnSpc>
                <a:spcPct val="90000"/>
              </a:lnSpc>
              <a:spcBef>
                <a:spcPts val="200"/>
              </a:spcBef>
              <a:defRPr sz="44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pPr>
            <a:r>
              <a:t>Base</a:t>
            </a:r>
          </a:p>
        </p:txBody>
      </p:sp>
      <p:sp>
        <p:nvSpPr>
          <p:cNvPr id="169" name="2023"/>
          <p:cNvSpPr txBox="1"/>
          <p:nvPr/>
        </p:nvSpPr>
        <p:spPr>
          <a:xfrm>
            <a:off x="7622488" y="3719134"/>
            <a:ext cx="10386712" cy="38481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20000">
                <a:solidFill>
                  <a:srgbClr val="E3E1EB"/>
                </a:solidFill>
                <a:latin typeface="Source Han Serif CN Light"/>
                <a:ea typeface="Source Han Serif CN Light"/>
                <a:cs typeface="Source Han Serif CN Light"/>
                <a:sym typeface="Source Han Serif CN Light"/>
              </a:defRPr>
            </a:lvl1pPr>
          </a:lstStyle>
          <a:p>
            <a:r>
              <a:t>2023</a:t>
            </a:r>
          </a:p>
        </p:txBody>
      </p:sp>
      <p:sp>
        <p:nvSpPr>
          <p:cNvPr id="170" name="The Best R&amp;D Courses"/>
          <p:cNvSpPr txBox="1"/>
          <p:nvPr/>
        </p:nvSpPr>
        <p:spPr>
          <a:xfrm>
            <a:off x="7724088" y="7161705"/>
            <a:ext cx="7809558" cy="532384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10000">
                <a:solidFill>
                  <a:srgbClr val="E3E1EB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lvl1pPr>
          </a:lstStyle>
          <a:p>
            <a:r>
              <a:t>The Best R&amp;D Courses</a:t>
            </a:r>
          </a:p>
        </p:txBody>
      </p:sp>
      <p:sp>
        <p:nvSpPr>
          <p:cNvPr id="171" name="第一课 开发语言的介绍和编写"/>
          <p:cNvSpPr txBox="1"/>
          <p:nvPr/>
        </p:nvSpPr>
        <p:spPr>
          <a:xfrm>
            <a:off x="7927288" y="18665087"/>
            <a:ext cx="22306328" cy="1451679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90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lvl1pPr>
          </a:lstStyle>
          <a:p>
            <a:r>
              <a:rPr lang="en-US" altLang="zh-CN" dirty="0"/>
              <a:t>Vue3</a:t>
            </a:r>
            <a:r>
              <a:rPr lang="zh-CN" altLang="en-US" dirty="0"/>
              <a:t>开发与实战</a:t>
            </a:r>
            <a:endParaRPr dirty="0"/>
          </a:p>
        </p:txBody>
      </p:sp>
      <p:sp>
        <p:nvSpPr>
          <p:cNvPr id="172" name="圆形"/>
          <p:cNvSpPr/>
          <p:nvPr/>
        </p:nvSpPr>
        <p:spPr>
          <a:xfrm>
            <a:off x="13009852" y="11654483"/>
            <a:ext cx="355601" cy="355601"/>
          </a:xfrm>
          <a:prstGeom prst="ellips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173" name="R&amp;D incubation -…"/>
          <p:cNvSpPr txBox="1"/>
          <p:nvPr/>
        </p:nvSpPr>
        <p:spPr>
          <a:xfrm>
            <a:off x="8028888" y="20699911"/>
            <a:ext cx="10386712" cy="1549207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dirty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主讲人：</a:t>
            </a:r>
            <a:r>
              <a:rPr lang="en-US" altLang="zh-CN" sz="6600" dirty="0">
                <a:ln>
                  <a:solidFill>
                    <a:schemeClr val="bg1"/>
                  </a:solidFill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kerwin</a:t>
            </a:r>
            <a:endParaRPr lang="zh-CN" altLang="en-US" sz="6600" dirty="0">
              <a:ln>
                <a:solidFill>
                  <a:schemeClr val="bg1"/>
                </a:solidFill>
              </a:ln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174" name="线条"/>
          <p:cNvSpPr/>
          <p:nvPr/>
        </p:nvSpPr>
        <p:spPr>
          <a:xfrm flipV="1">
            <a:off x="8417560" y="13478070"/>
            <a:ext cx="1" cy="3556001"/>
          </a:xfrm>
          <a:prstGeom prst="line">
            <a:avLst/>
          </a:prstGeom>
          <a:ln w="50800">
            <a:solidFill>
              <a:schemeClr val="accent5">
                <a:hueOff val="-82419"/>
                <a:satOff val="-9511"/>
                <a:lumOff val="-16341"/>
              </a:schemeClr>
            </a:solidFill>
            <a:miter lim="400000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175" name="椭圆形"/>
          <p:cNvSpPr/>
          <p:nvPr/>
        </p:nvSpPr>
        <p:spPr>
          <a:xfrm rot="10800000">
            <a:off x="8285480" y="17351553"/>
            <a:ext cx="254001" cy="243841"/>
          </a:xfrm>
          <a:prstGeom prst="ellipse">
            <a:avLst/>
          </a:prstGeom>
          <a:ln w="50800">
            <a:solidFill>
              <a:schemeClr val="accent5">
                <a:hueOff val="-82419"/>
                <a:satOff val="-9511"/>
                <a:lumOff val="-16341"/>
              </a:schemeClr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2315" y="450850"/>
            <a:ext cx="5494020" cy="16605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FC38E7-FB62-464F-8385-7D191482A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605" y="24930800"/>
            <a:ext cx="17151730" cy="2050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7B957B-BB7D-43D7-96B9-D82DF51B489C}"/>
              </a:ext>
            </a:extLst>
          </p:cNvPr>
          <p:cNvSpPr txBox="1"/>
          <p:nvPr/>
        </p:nvSpPr>
        <p:spPr>
          <a:xfrm>
            <a:off x="25173671" y="6966339"/>
            <a:ext cx="105532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0" dirty="0">
                <a:solidFill>
                  <a:schemeClr val="bg1"/>
                </a:solidFill>
              </a:rPr>
              <a:t>学习前提</a:t>
            </a:r>
            <a:endParaRPr lang="zh-CN" altLang="en-US" sz="1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71C111-C0D8-454D-B3B6-B8C249C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493" y="3024073"/>
            <a:ext cx="11172772" cy="13356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6B0ED25-3246-4C56-B135-48B35C8C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3671" y="10830640"/>
            <a:ext cx="11333011" cy="92183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069249-6EA7-41E4-97F6-BF7F5DEB7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70" y="10224052"/>
            <a:ext cx="10143036" cy="101430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7B957B-BB7D-43D7-96B9-D82DF51B489C}"/>
              </a:ext>
            </a:extLst>
          </p:cNvPr>
          <p:cNvSpPr txBox="1"/>
          <p:nvPr/>
        </p:nvSpPr>
        <p:spPr>
          <a:xfrm>
            <a:off x="24603872" y="6767557"/>
            <a:ext cx="105532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0" dirty="0">
                <a:solidFill>
                  <a:schemeClr val="bg1"/>
                </a:solidFill>
              </a:rPr>
              <a:t>课程内容</a:t>
            </a:r>
          </a:p>
          <a:p>
            <a:endParaRPr lang="zh-CN" altLang="en-US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纯文字单独攒写（标题位置）">
            <a:extLst>
              <a:ext uri="{FF2B5EF4-FFF2-40B4-BE49-F238E27FC236}">
                <a16:creationId xmlns:a16="http://schemas.microsoft.com/office/drawing/2014/main" id="{1E6B1A12-5632-4D19-AE4C-999A45CB634B}"/>
              </a:ext>
            </a:extLst>
          </p:cNvPr>
          <p:cNvSpPr txBox="1"/>
          <p:nvPr/>
        </p:nvSpPr>
        <p:spPr>
          <a:xfrm>
            <a:off x="19439185" y="10627188"/>
            <a:ext cx="8599805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Vue3 </a:t>
            </a:r>
            <a:r>
              <a:rPr lang="zh-CN" altLang="en-US" sz="6600" dirty="0"/>
              <a:t>基础</a:t>
            </a:r>
            <a:r>
              <a:rPr lang="en-US" altLang="zh-CN" sz="6600" dirty="0"/>
              <a:t>-</a:t>
            </a:r>
            <a:r>
              <a:rPr lang="zh-CN" altLang="en-US" sz="6600" dirty="0"/>
              <a:t>初入江湖</a:t>
            </a:r>
            <a:endParaRPr sz="6600" dirty="0"/>
          </a:p>
        </p:txBody>
      </p:sp>
      <p:sp>
        <p:nvSpPr>
          <p:cNvPr id="13" name="纯文字单独攒写（标题位置）">
            <a:extLst>
              <a:ext uri="{FF2B5EF4-FFF2-40B4-BE49-F238E27FC236}">
                <a16:creationId xmlns:a16="http://schemas.microsoft.com/office/drawing/2014/main" id="{D930A8FA-9E82-430A-9DCE-758DE4CA320D}"/>
              </a:ext>
            </a:extLst>
          </p:cNvPr>
          <p:cNvSpPr txBox="1"/>
          <p:nvPr/>
        </p:nvSpPr>
        <p:spPr>
          <a:xfrm>
            <a:off x="19439185" y="13065588"/>
            <a:ext cx="8599805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Vue3 </a:t>
            </a:r>
            <a:r>
              <a:rPr lang="zh-CN" altLang="en-US" sz="6600" dirty="0"/>
              <a:t>进阶</a:t>
            </a:r>
            <a:r>
              <a:rPr lang="en-US" altLang="zh-CN" sz="6600" dirty="0"/>
              <a:t>-</a:t>
            </a:r>
            <a:r>
              <a:rPr lang="zh-CN" altLang="en-US" sz="6600" dirty="0"/>
              <a:t>组件世界</a:t>
            </a:r>
            <a:endParaRPr sz="6600" dirty="0"/>
          </a:p>
        </p:txBody>
      </p:sp>
      <p:sp>
        <p:nvSpPr>
          <p:cNvPr id="14" name="纯文字单独攒写（标题位置）">
            <a:extLst>
              <a:ext uri="{FF2B5EF4-FFF2-40B4-BE49-F238E27FC236}">
                <a16:creationId xmlns:a16="http://schemas.microsoft.com/office/drawing/2014/main" id="{94F41AE0-8D84-429F-8AA4-5E013A811526}"/>
              </a:ext>
            </a:extLst>
          </p:cNvPr>
          <p:cNvSpPr txBox="1"/>
          <p:nvPr/>
        </p:nvSpPr>
        <p:spPr>
          <a:xfrm>
            <a:off x="19439185" y="15503988"/>
            <a:ext cx="6578849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Vue3 </a:t>
            </a:r>
            <a:r>
              <a:rPr lang="zh-CN" altLang="en-US" sz="6600" dirty="0"/>
              <a:t>组合式</a:t>
            </a:r>
            <a:r>
              <a:rPr lang="en-US" altLang="zh-CN" sz="6600" dirty="0"/>
              <a:t>API</a:t>
            </a:r>
            <a:endParaRPr sz="6600" dirty="0"/>
          </a:p>
        </p:txBody>
      </p:sp>
      <p:sp>
        <p:nvSpPr>
          <p:cNvPr id="15" name="圆角矩形">
            <a:extLst>
              <a:ext uri="{FF2B5EF4-FFF2-40B4-BE49-F238E27FC236}">
                <a16:creationId xmlns:a16="http://schemas.microsoft.com/office/drawing/2014/main" id="{2BCC6127-2F52-4E70-B707-8CCD5FF72FD8}"/>
              </a:ext>
            </a:extLst>
          </p:cNvPr>
          <p:cNvSpPr/>
          <p:nvPr/>
        </p:nvSpPr>
        <p:spPr>
          <a:xfrm>
            <a:off x="18671231" y="10831013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sp>
        <p:nvSpPr>
          <p:cNvPr id="16" name="圆角矩形">
            <a:extLst>
              <a:ext uri="{FF2B5EF4-FFF2-40B4-BE49-F238E27FC236}">
                <a16:creationId xmlns:a16="http://schemas.microsoft.com/office/drawing/2014/main" id="{09CACA29-7B4D-4245-A362-E1D6DE96C1F7}"/>
              </a:ext>
            </a:extLst>
          </p:cNvPr>
          <p:cNvSpPr/>
          <p:nvPr/>
        </p:nvSpPr>
        <p:spPr>
          <a:xfrm>
            <a:off x="18671231" y="13269413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sp>
        <p:nvSpPr>
          <p:cNvPr id="17" name="圆角矩形">
            <a:extLst>
              <a:ext uri="{FF2B5EF4-FFF2-40B4-BE49-F238E27FC236}">
                <a16:creationId xmlns:a16="http://schemas.microsoft.com/office/drawing/2014/main" id="{75B926F1-34BD-44C3-A709-BF83576D6C2F}"/>
              </a:ext>
            </a:extLst>
          </p:cNvPr>
          <p:cNvSpPr/>
          <p:nvPr/>
        </p:nvSpPr>
        <p:spPr>
          <a:xfrm>
            <a:off x="18671231" y="15707813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sp>
        <p:nvSpPr>
          <p:cNvPr id="18" name="纯文字单独攒写（标题位置）">
            <a:extLst>
              <a:ext uri="{FF2B5EF4-FFF2-40B4-BE49-F238E27FC236}">
                <a16:creationId xmlns:a16="http://schemas.microsoft.com/office/drawing/2014/main" id="{EA9A8D19-382C-4DF9-A8FF-CF135455405F}"/>
              </a:ext>
            </a:extLst>
          </p:cNvPr>
          <p:cNvSpPr txBox="1"/>
          <p:nvPr/>
        </p:nvSpPr>
        <p:spPr>
          <a:xfrm>
            <a:off x="34259131" y="10563821"/>
            <a:ext cx="6715444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Vue3- </a:t>
            </a:r>
            <a:r>
              <a:rPr lang="en-US" altLang="zh-CN" sz="6600" dirty="0" err="1"/>
              <a:t>Pinia</a:t>
            </a:r>
            <a:r>
              <a:rPr lang="zh-CN" altLang="en-US" sz="6600" dirty="0"/>
              <a:t>状态管理</a:t>
            </a:r>
            <a:endParaRPr sz="6600" dirty="0"/>
          </a:p>
        </p:txBody>
      </p:sp>
      <p:sp>
        <p:nvSpPr>
          <p:cNvPr id="19" name="纯文字单独攒写（标题位置）">
            <a:extLst>
              <a:ext uri="{FF2B5EF4-FFF2-40B4-BE49-F238E27FC236}">
                <a16:creationId xmlns:a16="http://schemas.microsoft.com/office/drawing/2014/main" id="{B4DB9416-6A7D-402F-AE68-37B30D005E72}"/>
              </a:ext>
            </a:extLst>
          </p:cNvPr>
          <p:cNvSpPr txBox="1"/>
          <p:nvPr/>
        </p:nvSpPr>
        <p:spPr>
          <a:xfrm>
            <a:off x="34259131" y="13002221"/>
            <a:ext cx="7301950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Vue3</a:t>
            </a:r>
            <a:r>
              <a:rPr lang="zh-CN" altLang="en-US" sz="6600" dirty="0"/>
              <a:t>组件库</a:t>
            </a:r>
            <a:endParaRPr sz="6600" dirty="0"/>
          </a:p>
        </p:txBody>
      </p:sp>
      <p:sp>
        <p:nvSpPr>
          <p:cNvPr id="20" name="纯文字单独攒写（标题位置）">
            <a:extLst>
              <a:ext uri="{FF2B5EF4-FFF2-40B4-BE49-F238E27FC236}">
                <a16:creationId xmlns:a16="http://schemas.microsoft.com/office/drawing/2014/main" id="{B9D5D67D-8097-4BB0-9706-68C814CADF01}"/>
              </a:ext>
            </a:extLst>
          </p:cNvPr>
          <p:cNvSpPr txBox="1"/>
          <p:nvPr/>
        </p:nvSpPr>
        <p:spPr>
          <a:xfrm>
            <a:off x="34259131" y="15440621"/>
            <a:ext cx="8223257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Vue3</a:t>
            </a:r>
            <a:r>
              <a:rPr lang="zh-CN" altLang="en-US" sz="6600" dirty="0"/>
              <a:t>测试</a:t>
            </a:r>
            <a:endParaRPr sz="6600" dirty="0"/>
          </a:p>
        </p:txBody>
      </p:sp>
      <p:sp>
        <p:nvSpPr>
          <p:cNvPr id="21" name="圆角矩形">
            <a:extLst>
              <a:ext uri="{FF2B5EF4-FFF2-40B4-BE49-F238E27FC236}">
                <a16:creationId xmlns:a16="http://schemas.microsoft.com/office/drawing/2014/main" id="{F4851855-BBEF-4F3B-AE25-5F0DE04CD708}"/>
              </a:ext>
            </a:extLst>
          </p:cNvPr>
          <p:cNvSpPr/>
          <p:nvPr/>
        </p:nvSpPr>
        <p:spPr>
          <a:xfrm>
            <a:off x="33491177" y="10767646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sp>
        <p:nvSpPr>
          <p:cNvPr id="22" name="圆角矩形">
            <a:extLst>
              <a:ext uri="{FF2B5EF4-FFF2-40B4-BE49-F238E27FC236}">
                <a16:creationId xmlns:a16="http://schemas.microsoft.com/office/drawing/2014/main" id="{4276B4C5-5D9C-4C9E-8451-3741E95013AE}"/>
              </a:ext>
            </a:extLst>
          </p:cNvPr>
          <p:cNvSpPr/>
          <p:nvPr/>
        </p:nvSpPr>
        <p:spPr>
          <a:xfrm>
            <a:off x="33491177" y="13206046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sp>
        <p:nvSpPr>
          <p:cNvPr id="23" name="圆角矩形">
            <a:extLst>
              <a:ext uri="{FF2B5EF4-FFF2-40B4-BE49-F238E27FC236}">
                <a16:creationId xmlns:a16="http://schemas.microsoft.com/office/drawing/2014/main" id="{65D5251A-FFB0-4FD7-A25B-485F9C4C2643}"/>
              </a:ext>
            </a:extLst>
          </p:cNvPr>
          <p:cNvSpPr/>
          <p:nvPr/>
        </p:nvSpPr>
        <p:spPr>
          <a:xfrm>
            <a:off x="33491177" y="15644446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sp>
        <p:nvSpPr>
          <p:cNvPr id="24" name="纯文字单独攒写（标题位置）">
            <a:extLst>
              <a:ext uri="{FF2B5EF4-FFF2-40B4-BE49-F238E27FC236}">
                <a16:creationId xmlns:a16="http://schemas.microsoft.com/office/drawing/2014/main" id="{E07BD1B0-D791-48C7-BDC1-1B7327A3F928}"/>
              </a:ext>
            </a:extLst>
          </p:cNvPr>
          <p:cNvSpPr txBox="1"/>
          <p:nvPr/>
        </p:nvSpPr>
        <p:spPr>
          <a:xfrm>
            <a:off x="19439185" y="17759752"/>
            <a:ext cx="7118172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Vue3- </a:t>
            </a:r>
            <a:r>
              <a:rPr lang="zh-CN" altLang="en-US" sz="6600" dirty="0"/>
              <a:t>路由开发</a:t>
            </a:r>
            <a:endParaRPr sz="6600" dirty="0"/>
          </a:p>
        </p:txBody>
      </p:sp>
      <p:sp>
        <p:nvSpPr>
          <p:cNvPr id="25" name="纯文字单独攒写（标题位置）">
            <a:extLst>
              <a:ext uri="{FF2B5EF4-FFF2-40B4-BE49-F238E27FC236}">
                <a16:creationId xmlns:a16="http://schemas.microsoft.com/office/drawing/2014/main" id="{17BBF895-426F-40D6-ACCA-A46F882DAB89}"/>
              </a:ext>
            </a:extLst>
          </p:cNvPr>
          <p:cNvSpPr txBox="1"/>
          <p:nvPr/>
        </p:nvSpPr>
        <p:spPr>
          <a:xfrm>
            <a:off x="19439185" y="20198152"/>
            <a:ext cx="7882782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Vue3- </a:t>
            </a:r>
            <a:r>
              <a:rPr lang="en-US" altLang="zh-CN" sz="6600" dirty="0" err="1"/>
              <a:t>Vuex</a:t>
            </a:r>
            <a:r>
              <a:rPr lang="zh-CN" altLang="en-US" sz="6600" dirty="0"/>
              <a:t>状态管理</a:t>
            </a:r>
            <a:endParaRPr sz="6600" dirty="0"/>
          </a:p>
        </p:txBody>
      </p:sp>
      <p:sp>
        <p:nvSpPr>
          <p:cNvPr id="27" name="圆角矩形">
            <a:extLst>
              <a:ext uri="{FF2B5EF4-FFF2-40B4-BE49-F238E27FC236}">
                <a16:creationId xmlns:a16="http://schemas.microsoft.com/office/drawing/2014/main" id="{FE2D516F-D6AC-4235-87EF-DB6482A90625}"/>
              </a:ext>
            </a:extLst>
          </p:cNvPr>
          <p:cNvSpPr/>
          <p:nvPr/>
        </p:nvSpPr>
        <p:spPr>
          <a:xfrm>
            <a:off x="18671231" y="17963577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sp>
        <p:nvSpPr>
          <p:cNvPr id="28" name="圆角矩形">
            <a:extLst>
              <a:ext uri="{FF2B5EF4-FFF2-40B4-BE49-F238E27FC236}">
                <a16:creationId xmlns:a16="http://schemas.microsoft.com/office/drawing/2014/main" id="{CA0F100C-DDBB-42D9-ADB3-C4A4F6A1A32D}"/>
              </a:ext>
            </a:extLst>
          </p:cNvPr>
          <p:cNvSpPr/>
          <p:nvPr/>
        </p:nvSpPr>
        <p:spPr>
          <a:xfrm>
            <a:off x="18671231" y="20401977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sp>
        <p:nvSpPr>
          <p:cNvPr id="30" name="纯文字单独攒写（标题位置）">
            <a:extLst>
              <a:ext uri="{FF2B5EF4-FFF2-40B4-BE49-F238E27FC236}">
                <a16:creationId xmlns:a16="http://schemas.microsoft.com/office/drawing/2014/main" id="{5E243BD5-CEB6-471C-AD80-A725FEB7BCF0}"/>
              </a:ext>
            </a:extLst>
          </p:cNvPr>
          <p:cNvSpPr txBox="1"/>
          <p:nvPr/>
        </p:nvSpPr>
        <p:spPr>
          <a:xfrm>
            <a:off x="34259131" y="17512102"/>
            <a:ext cx="5236814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TS</a:t>
            </a:r>
            <a:r>
              <a:rPr lang="zh-CN" altLang="en-US" sz="6600" dirty="0"/>
              <a:t>与</a:t>
            </a:r>
            <a:r>
              <a:rPr lang="en-US" altLang="zh-CN" sz="6600" dirty="0"/>
              <a:t>Vue3</a:t>
            </a:r>
            <a:endParaRPr sz="6600" dirty="0"/>
          </a:p>
        </p:txBody>
      </p:sp>
      <p:sp>
        <p:nvSpPr>
          <p:cNvPr id="31" name="纯文字单独攒写（标题位置）">
            <a:extLst>
              <a:ext uri="{FF2B5EF4-FFF2-40B4-BE49-F238E27FC236}">
                <a16:creationId xmlns:a16="http://schemas.microsoft.com/office/drawing/2014/main" id="{AF97B62C-C1B6-4E78-9C7C-D453EC141405}"/>
              </a:ext>
            </a:extLst>
          </p:cNvPr>
          <p:cNvSpPr txBox="1"/>
          <p:nvPr/>
        </p:nvSpPr>
        <p:spPr>
          <a:xfrm>
            <a:off x="34259131" y="19950502"/>
            <a:ext cx="7882782" cy="1119281"/>
          </a:xfrm>
          <a:prstGeom prst="rect">
            <a:avLst/>
          </a:prstGeom>
          <a:ln w="25400">
            <a:miter lim="400000"/>
          </a:ln>
        </p:spPr>
        <p:txBody>
          <a:bodyPr wrap="squar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6600" dirty="0"/>
              <a:t>Vue3</a:t>
            </a:r>
            <a:r>
              <a:rPr lang="zh-CN" altLang="en-US" sz="6600" dirty="0"/>
              <a:t>内功心法</a:t>
            </a:r>
            <a:endParaRPr sz="6600" dirty="0"/>
          </a:p>
        </p:txBody>
      </p:sp>
      <p:sp>
        <p:nvSpPr>
          <p:cNvPr id="33" name="圆角矩形">
            <a:extLst>
              <a:ext uri="{FF2B5EF4-FFF2-40B4-BE49-F238E27FC236}">
                <a16:creationId xmlns:a16="http://schemas.microsoft.com/office/drawing/2014/main" id="{F5B90A1F-6973-4EC6-8560-F3E3D6981AE7}"/>
              </a:ext>
            </a:extLst>
          </p:cNvPr>
          <p:cNvSpPr/>
          <p:nvPr/>
        </p:nvSpPr>
        <p:spPr>
          <a:xfrm>
            <a:off x="33491177" y="17715927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sp>
        <p:nvSpPr>
          <p:cNvPr id="34" name="圆角矩形">
            <a:extLst>
              <a:ext uri="{FF2B5EF4-FFF2-40B4-BE49-F238E27FC236}">
                <a16:creationId xmlns:a16="http://schemas.microsoft.com/office/drawing/2014/main" id="{CA8FD1B0-3E99-49C5-888C-34730B19E40C}"/>
              </a:ext>
            </a:extLst>
          </p:cNvPr>
          <p:cNvSpPr/>
          <p:nvPr/>
        </p:nvSpPr>
        <p:spPr>
          <a:xfrm>
            <a:off x="33491177" y="20154327"/>
            <a:ext cx="497745" cy="469794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660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9553C2B-B704-401B-B901-0B2887F01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493" y="3024073"/>
            <a:ext cx="11172772" cy="133561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4C00D3E-0E4C-41D9-B478-7A646D426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70" y="10224052"/>
            <a:ext cx="10143036" cy="101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018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7B957B-BB7D-43D7-96B9-D82DF51B489C}"/>
              </a:ext>
            </a:extLst>
          </p:cNvPr>
          <p:cNvSpPr txBox="1"/>
          <p:nvPr/>
        </p:nvSpPr>
        <p:spPr>
          <a:xfrm>
            <a:off x="25968804" y="6824355"/>
            <a:ext cx="105532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0" dirty="0">
                <a:solidFill>
                  <a:schemeClr val="bg1"/>
                </a:solidFill>
              </a:rPr>
              <a:t>课程特点</a:t>
            </a:r>
          </a:p>
          <a:p>
            <a:endParaRPr lang="zh-CN" altLang="en-US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纯文字单独攒写（标题位置）">
            <a:extLst>
              <a:ext uri="{FF2B5EF4-FFF2-40B4-BE49-F238E27FC236}">
                <a16:creationId xmlns:a16="http://schemas.microsoft.com/office/drawing/2014/main" id="{679575E4-ECB4-4EB0-8FA5-69B76B87773B}"/>
              </a:ext>
            </a:extLst>
          </p:cNvPr>
          <p:cNvSpPr txBox="1"/>
          <p:nvPr/>
        </p:nvSpPr>
        <p:spPr>
          <a:xfrm>
            <a:off x="28106106" y="12656906"/>
            <a:ext cx="7792839" cy="1534779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altLang="en-US" sz="9600" dirty="0"/>
              <a:t>知识最新</a:t>
            </a:r>
            <a:r>
              <a:rPr lang="en-US" altLang="zh-CN" sz="9600" dirty="0"/>
              <a:t>+</a:t>
            </a:r>
            <a:r>
              <a:rPr lang="zh-CN" altLang="en-US" sz="9600" dirty="0"/>
              <a:t>最全</a:t>
            </a:r>
          </a:p>
        </p:txBody>
      </p:sp>
      <p:sp>
        <p:nvSpPr>
          <p:cNvPr id="10" name="纯文字单独攒写（标题位置）">
            <a:extLst>
              <a:ext uri="{FF2B5EF4-FFF2-40B4-BE49-F238E27FC236}">
                <a16:creationId xmlns:a16="http://schemas.microsoft.com/office/drawing/2014/main" id="{6C7EEA66-8D11-4961-904D-38DED5BFA980}"/>
              </a:ext>
            </a:extLst>
          </p:cNvPr>
          <p:cNvSpPr txBox="1"/>
          <p:nvPr/>
        </p:nvSpPr>
        <p:spPr>
          <a:xfrm>
            <a:off x="28106106" y="15095307"/>
            <a:ext cx="7792839" cy="1534779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altLang="en-US" sz="9600" dirty="0"/>
              <a:t>风格通俗</a:t>
            </a:r>
            <a:r>
              <a:rPr lang="en-US" altLang="zh-CN" sz="9600" dirty="0"/>
              <a:t>+</a:t>
            </a:r>
            <a:r>
              <a:rPr lang="zh-CN" altLang="en-US" sz="9600" dirty="0"/>
              <a:t>互动</a:t>
            </a:r>
            <a:endParaRPr sz="10000" dirty="0"/>
          </a:p>
        </p:txBody>
      </p:sp>
      <p:sp>
        <p:nvSpPr>
          <p:cNvPr id="11" name="纯文字单独攒写（标题位置）">
            <a:extLst>
              <a:ext uri="{FF2B5EF4-FFF2-40B4-BE49-F238E27FC236}">
                <a16:creationId xmlns:a16="http://schemas.microsoft.com/office/drawing/2014/main" id="{BFF8346F-1BB7-4D25-8C9B-D7044F468F68}"/>
              </a:ext>
            </a:extLst>
          </p:cNvPr>
          <p:cNvSpPr txBox="1"/>
          <p:nvPr/>
        </p:nvSpPr>
        <p:spPr>
          <a:xfrm>
            <a:off x="28106106" y="17533707"/>
            <a:ext cx="7792839" cy="1534779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altLang="en-US" sz="9600" dirty="0"/>
              <a:t>内容干货</a:t>
            </a:r>
            <a:r>
              <a:rPr lang="en-US" altLang="zh-CN" sz="9600" dirty="0"/>
              <a:t>+</a:t>
            </a:r>
            <a:r>
              <a:rPr lang="zh-CN" altLang="en-US" sz="9600" dirty="0"/>
              <a:t>实战</a:t>
            </a:r>
            <a:endParaRPr sz="10000" dirty="0"/>
          </a:p>
        </p:txBody>
      </p:sp>
      <p:sp>
        <p:nvSpPr>
          <p:cNvPr id="12" name="圆角矩形">
            <a:extLst>
              <a:ext uri="{FF2B5EF4-FFF2-40B4-BE49-F238E27FC236}">
                <a16:creationId xmlns:a16="http://schemas.microsoft.com/office/drawing/2014/main" id="{457AB191-1AC4-4E86-96C6-DCA63DE106FA}"/>
              </a:ext>
            </a:extLst>
          </p:cNvPr>
          <p:cNvSpPr/>
          <p:nvPr/>
        </p:nvSpPr>
        <p:spPr>
          <a:xfrm>
            <a:off x="27338152" y="13176647"/>
            <a:ext cx="393701" cy="393700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00"/>
          </a:p>
        </p:txBody>
      </p:sp>
      <p:sp>
        <p:nvSpPr>
          <p:cNvPr id="13" name="圆角矩形">
            <a:extLst>
              <a:ext uri="{FF2B5EF4-FFF2-40B4-BE49-F238E27FC236}">
                <a16:creationId xmlns:a16="http://schemas.microsoft.com/office/drawing/2014/main" id="{021B4695-FA1D-4708-A960-05ED851EC270}"/>
              </a:ext>
            </a:extLst>
          </p:cNvPr>
          <p:cNvSpPr/>
          <p:nvPr/>
        </p:nvSpPr>
        <p:spPr>
          <a:xfrm>
            <a:off x="27338152" y="15615047"/>
            <a:ext cx="393701" cy="393700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00"/>
          </a:p>
        </p:txBody>
      </p:sp>
      <p:sp>
        <p:nvSpPr>
          <p:cNvPr id="14" name="圆角矩形">
            <a:extLst>
              <a:ext uri="{FF2B5EF4-FFF2-40B4-BE49-F238E27FC236}">
                <a16:creationId xmlns:a16="http://schemas.microsoft.com/office/drawing/2014/main" id="{9B1D02BB-E239-4D8B-A60D-A1AF66ED3C36}"/>
              </a:ext>
            </a:extLst>
          </p:cNvPr>
          <p:cNvSpPr/>
          <p:nvPr/>
        </p:nvSpPr>
        <p:spPr>
          <a:xfrm>
            <a:off x="27338152" y="18053447"/>
            <a:ext cx="393701" cy="393700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9E46337-1F20-4CAA-9B3F-5060D169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493" y="3024073"/>
            <a:ext cx="11172772" cy="13356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BAD9559-8BC2-4777-A1FA-4DA61182B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70" y="10224052"/>
            <a:ext cx="10143036" cy="101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40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7B957B-BB7D-43D7-96B9-D82DF51B489C}"/>
              </a:ext>
            </a:extLst>
          </p:cNvPr>
          <p:cNvSpPr txBox="1"/>
          <p:nvPr/>
        </p:nvSpPr>
        <p:spPr>
          <a:xfrm>
            <a:off x="25968804" y="6824355"/>
            <a:ext cx="1055326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0" dirty="0">
                <a:solidFill>
                  <a:schemeClr val="bg1"/>
                </a:solidFill>
              </a:rPr>
              <a:t>课程收获</a:t>
            </a:r>
          </a:p>
          <a:p>
            <a:endParaRPr lang="zh-CN" altLang="en-US" sz="15000" dirty="0">
              <a:solidFill>
                <a:schemeClr val="bg1"/>
              </a:solidFill>
            </a:endParaRPr>
          </a:p>
          <a:p>
            <a:endParaRPr lang="zh-CN" altLang="en-US" sz="1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纯文字单独攒写（标题位置）">
            <a:extLst>
              <a:ext uri="{FF2B5EF4-FFF2-40B4-BE49-F238E27FC236}">
                <a16:creationId xmlns:a16="http://schemas.microsoft.com/office/drawing/2014/main" id="{679575E4-ECB4-4EB0-8FA5-69B76B87773B}"/>
              </a:ext>
            </a:extLst>
          </p:cNvPr>
          <p:cNvSpPr txBox="1"/>
          <p:nvPr/>
        </p:nvSpPr>
        <p:spPr>
          <a:xfrm>
            <a:off x="28106106" y="12656906"/>
            <a:ext cx="12877564" cy="1534779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altLang="en-US" sz="9600" dirty="0"/>
              <a:t>全方位学习</a:t>
            </a:r>
            <a:r>
              <a:rPr lang="en-US" altLang="zh-CN" sz="9600" dirty="0"/>
              <a:t>Vue</a:t>
            </a:r>
            <a:r>
              <a:rPr lang="zh-CN" altLang="en-US" sz="9600" dirty="0"/>
              <a:t>基础知识</a:t>
            </a:r>
          </a:p>
        </p:txBody>
      </p:sp>
      <p:sp>
        <p:nvSpPr>
          <p:cNvPr id="10" name="纯文字单独攒写（标题位置）">
            <a:extLst>
              <a:ext uri="{FF2B5EF4-FFF2-40B4-BE49-F238E27FC236}">
                <a16:creationId xmlns:a16="http://schemas.microsoft.com/office/drawing/2014/main" id="{6C7EEA66-8D11-4961-904D-38DED5BFA980}"/>
              </a:ext>
            </a:extLst>
          </p:cNvPr>
          <p:cNvSpPr txBox="1"/>
          <p:nvPr/>
        </p:nvSpPr>
        <p:spPr>
          <a:xfrm>
            <a:off x="28106106" y="15067607"/>
            <a:ext cx="13077939" cy="1590179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altLang="en-US" sz="10000" dirty="0"/>
              <a:t>全生态掌握</a:t>
            </a:r>
            <a:r>
              <a:rPr lang="en-US" altLang="zh-CN" sz="10000" dirty="0"/>
              <a:t>Vue</a:t>
            </a:r>
            <a:r>
              <a:rPr lang="zh-CN" altLang="en-US" sz="10000" dirty="0"/>
              <a:t>周边配套</a:t>
            </a:r>
            <a:endParaRPr sz="10000" dirty="0"/>
          </a:p>
        </p:txBody>
      </p:sp>
      <p:sp>
        <p:nvSpPr>
          <p:cNvPr id="11" name="纯文字单独攒写（标题位置）">
            <a:extLst>
              <a:ext uri="{FF2B5EF4-FFF2-40B4-BE49-F238E27FC236}">
                <a16:creationId xmlns:a16="http://schemas.microsoft.com/office/drawing/2014/main" id="{BFF8346F-1BB7-4D25-8C9B-D7044F468F68}"/>
              </a:ext>
            </a:extLst>
          </p:cNvPr>
          <p:cNvSpPr txBox="1"/>
          <p:nvPr/>
        </p:nvSpPr>
        <p:spPr>
          <a:xfrm>
            <a:off x="28106106" y="17533707"/>
            <a:ext cx="12506950" cy="1534779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defRPr sz="9200" spc="-460">
                <a:solidFill>
                  <a:srgbClr val="F3F8FA"/>
                </a:soli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zh-CN" altLang="en-US" sz="9600" dirty="0"/>
              <a:t>全链路提升</a:t>
            </a:r>
            <a:r>
              <a:rPr lang="en-US" altLang="zh-CN" sz="9600" dirty="0"/>
              <a:t>Vue</a:t>
            </a:r>
            <a:r>
              <a:rPr lang="zh-CN" altLang="en-US" sz="9600" dirty="0"/>
              <a:t>实战开发</a:t>
            </a:r>
            <a:endParaRPr sz="10000" dirty="0"/>
          </a:p>
        </p:txBody>
      </p:sp>
      <p:sp>
        <p:nvSpPr>
          <p:cNvPr id="12" name="圆角矩形">
            <a:extLst>
              <a:ext uri="{FF2B5EF4-FFF2-40B4-BE49-F238E27FC236}">
                <a16:creationId xmlns:a16="http://schemas.microsoft.com/office/drawing/2014/main" id="{457AB191-1AC4-4E86-96C6-DCA63DE106FA}"/>
              </a:ext>
            </a:extLst>
          </p:cNvPr>
          <p:cNvSpPr/>
          <p:nvPr/>
        </p:nvSpPr>
        <p:spPr>
          <a:xfrm>
            <a:off x="27338152" y="13176647"/>
            <a:ext cx="393701" cy="393700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00"/>
          </a:p>
        </p:txBody>
      </p:sp>
      <p:sp>
        <p:nvSpPr>
          <p:cNvPr id="13" name="圆角矩形">
            <a:extLst>
              <a:ext uri="{FF2B5EF4-FFF2-40B4-BE49-F238E27FC236}">
                <a16:creationId xmlns:a16="http://schemas.microsoft.com/office/drawing/2014/main" id="{021B4695-FA1D-4708-A960-05ED851EC270}"/>
              </a:ext>
            </a:extLst>
          </p:cNvPr>
          <p:cNvSpPr/>
          <p:nvPr/>
        </p:nvSpPr>
        <p:spPr>
          <a:xfrm>
            <a:off x="27338152" y="15615047"/>
            <a:ext cx="393701" cy="393700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00"/>
          </a:p>
        </p:txBody>
      </p:sp>
      <p:sp>
        <p:nvSpPr>
          <p:cNvPr id="14" name="圆角矩形">
            <a:extLst>
              <a:ext uri="{FF2B5EF4-FFF2-40B4-BE49-F238E27FC236}">
                <a16:creationId xmlns:a16="http://schemas.microsoft.com/office/drawing/2014/main" id="{9B1D02BB-E239-4D8B-A60D-A1AF66ED3C36}"/>
              </a:ext>
            </a:extLst>
          </p:cNvPr>
          <p:cNvSpPr/>
          <p:nvPr/>
        </p:nvSpPr>
        <p:spPr>
          <a:xfrm>
            <a:off x="27338152" y="18053447"/>
            <a:ext cx="393701" cy="393700"/>
          </a:xfrm>
          <a:prstGeom prst="roundRect">
            <a:avLst>
              <a:gd name="adj" fmla="val 15000"/>
            </a:avLst>
          </a:prstGeom>
          <a:ln w="101600">
            <a:solidFill>
              <a:schemeClr val="accent4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chemeClr val="accent5">
                    <a:hueOff val="-82419"/>
                    <a:satOff val="-9511"/>
                    <a:lumOff val="-16341"/>
                  </a:schemeClr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3A0C125-B463-4D9B-A5C0-83FA8CBB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493" y="3024073"/>
            <a:ext cx="11172772" cy="13356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B964526-2897-4063-ADEC-56877317E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70" y="10224052"/>
            <a:ext cx="10143036" cy="101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673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7B957B-BB7D-43D7-96B9-D82DF51B489C}"/>
              </a:ext>
            </a:extLst>
          </p:cNvPr>
          <p:cNvSpPr txBox="1"/>
          <p:nvPr/>
        </p:nvSpPr>
        <p:spPr>
          <a:xfrm>
            <a:off x="25968804" y="6824355"/>
            <a:ext cx="945425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0" dirty="0">
                <a:solidFill>
                  <a:schemeClr val="bg1"/>
                </a:solidFill>
              </a:rPr>
              <a:t>资料获取</a:t>
            </a:r>
          </a:p>
          <a:p>
            <a:endParaRPr lang="zh-CN" altLang="en-US" sz="15000" dirty="0">
              <a:solidFill>
                <a:schemeClr val="bg1"/>
              </a:solidFill>
            </a:endParaRPr>
          </a:p>
          <a:p>
            <a:endParaRPr lang="zh-CN" altLang="en-US" sz="1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2B134A-B933-4DFD-A10D-F1F2BA96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328" y="13132038"/>
            <a:ext cx="23219437" cy="59510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C8EB710-CEC5-451B-8C05-A7015E179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493" y="3024073"/>
            <a:ext cx="11172772" cy="13356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E215A2-5452-4630-B360-DC510F9E4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70" y="10224052"/>
            <a:ext cx="10143036" cy="101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580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1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北京2.png" descr="北京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803279" cy="27448748"/>
          </a:xfrm>
          <a:prstGeom prst="rect">
            <a:avLst/>
          </a:prstGeom>
          <a:ln w="25400">
            <a:miter lim="400000"/>
            <a:headEnd/>
            <a:tailEnd/>
          </a:ln>
        </p:spPr>
      </p:pic>
      <p:sp>
        <p:nvSpPr>
          <p:cNvPr id="494" name="线条"/>
          <p:cNvSpPr/>
          <p:nvPr/>
        </p:nvSpPr>
        <p:spPr>
          <a:xfrm>
            <a:off x="8234427" y="20275852"/>
            <a:ext cx="1075608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495" name="线条"/>
          <p:cNvSpPr/>
          <p:nvPr/>
        </p:nvSpPr>
        <p:spPr>
          <a:xfrm>
            <a:off x="3939441" y="20275852"/>
            <a:ext cx="107560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101600" tIns="101600" rIns="101600" bIns="101600" anchor="ctr"/>
          <a:lstStyle/>
          <a:p>
            <a:endParaRPr/>
          </a:p>
        </p:txBody>
      </p:sp>
      <p:sp>
        <p:nvSpPr>
          <p:cNvPr id="496" name="2023"/>
          <p:cNvSpPr txBox="1"/>
          <p:nvPr/>
        </p:nvSpPr>
        <p:spPr>
          <a:xfrm>
            <a:off x="27424174" y="7496424"/>
            <a:ext cx="10386712" cy="312420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16000">
                <a:solidFill>
                  <a:srgbClr val="FFFFFF"/>
                </a:solidFill>
                <a:latin typeface="Source Han Serif CN Light"/>
                <a:ea typeface="Source Han Serif CN Light"/>
                <a:cs typeface="Source Han Serif CN Light"/>
                <a:sym typeface="Source Han Serif CN Light"/>
              </a:defRPr>
            </a:lvl1pPr>
          </a:lstStyle>
          <a:p>
            <a:r>
              <a:rPr dirty="0"/>
              <a:t>2023</a:t>
            </a:r>
          </a:p>
        </p:txBody>
      </p:sp>
      <p:sp>
        <p:nvSpPr>
          <p:cNvPr id="497" name="本章結束"/>
          <p:cNvSpPr txBox="1"/>
          <p:nvPr/>
        </p:nvSpPr>
        <p:spPr>
          <a:xfrm>
            <a:off x="5171752" y="18087786"/>
            <a:ext cx="2905971" cy="4376134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>
              <a:lnSpc>
                <a:spcPct val="70000"/>
              </a:lnSpc>
              <a:spcBef>
                <a:spcPts val="200"/>
              </a:spcBef>
              <a:defRPr sz="120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9600" dirty="0">
                <a:solidFill>
                  <a:schemeClr val="bg1"/>
                </a:solidFill>
                <a:latin typeface="摄图摩登小方体" panose="00000500000000000000" pitchFamily="2" charset="-122"/>
                <a:ea typeface="摄图摩登小方体" panose="00000500000000000000" pitchFamily="2" charset="-122"/>
              </a:rPr>
              <a:t>谢谢观看</a:t>
            </a:r>
            <a:r>
              <a:rPr lang="en-US" altLang="zh-CN" sz="9600" dirty="0">
                <a:solidFill>
                  <a:schemeClr val="bg1"/>
                </a:solidFill>
                <a:latin typeface="摄图摩登小方体" panose="00000500000000000000" pitchFamily="2" charset="-122"/>
                <a:ea typeface="摄图摩登小方体" panose="00000500000000000000" pitchFamily="2" charset="-122"/>
              </a:rPr>
              <a:t> </a:t>
            </a:r>
          </a:p>
        </p:txBody>
      </p:sp>
      <p:sp>
        <p:nvSpPr>
          <p:cNvPr id="498" name="圆形"/>
          <p:cNvSpPr/>
          <p:nvPr/>
        </p:nvSpPr>
        <p:spPr>
          <a:xfrm>
            <a:off x="26658890" y="8354834"/>
            <a:ext cx="508001" cy="508001"/>
          </a:xfrm>
          <a:prstGeom prst="ellips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101600" tIns="101600" rIns="101600" bIns="101600" anchor="ctr"/>
          <a:lstStyle/>
          <a:p>
            <a:pPr defTabSz="1651000">
              <a:defRPr sz="64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/>
          </a:p>
        </p:txBody>
      </p:sp>
      <p:sp>
        <p:nvSpPr>
          <p:cNvPr id="499" name="The Best R&amp;D Courses"/>
          <p:cNvSpPr txBox="1"/>
          <p:nvPr/>
        </p:nvSpPr>
        <p:spPr>
          <a:xfrm>
            <a:off x="27434489" y="10328129"/>
            <a:ext cx="11591228" cy="7350761"/>
          </a:xfrm>
          <a:prstGeom prst="rect">
            <a:avLst/>
          </a:prstGeom>
          <a:ln w="254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>
              <a:lnSpc>
                <a:spcPct val="90000"/>
              </a:lnSpc>
              <a:spcBef>
                <a:spcPts val="200"/>
              </a:spcBef>
              <a:defRPr sz="14000">
                <a:solidFill>
                  <a:srgbClr val="FFFFFF"/>
                </a:solidFill>
                <a:latin typeface="Source Han Serif CN Medium"/>
                <a:ea typeface="Source Han Serif CN Medium"/>
                <a:cs typeface="Source Han Serif CN Medium"/>
                <a:sym typeface="Source Han Serif CN Medium"/>
              </a:defRPr>
            </a:lvl1pPr>
          </a:lstStyle>
          <a:p>
            <a:r>
              <a:rPr dirty="0"/>
              <a:t>The Best R&amp;D Courses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276B3AF-125E-41DC-AA41-BE23F136A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605" y="24930800"/>
            <a:ext cx="17151730" cy="2050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1651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6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4876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1651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6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4876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110</Words>
  <Application>Microsoft Office PowerPoint</Application>
  <PresentationFormat>自定义</PresentationFormat>
  <Paragraphs>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Bebas</vt:lpstr>
      <vt:lpstr>Helvetica Neue</vt:lpstr>
      <vt:lpstr>Helvetica Neue Medium</vt:lpstr>
      <vt:lpstr>Source Han Sans CN Bold Bold</vt:lpstr>
      <vt:lpstr>Source Han Serif CN Light</vt:lpstr>
      <vt:lpstr>Source Han Serif CN Medium</vt:lpstr>
      <vt:lpstr>汉仪菱心体简</vt:lpstr>
      <vt:lpstr>摄图摩登小方体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Liu Kerwin</cp:lastModifiedBy>
  <cp:revision>62</cp:revision>
  <dcterms:created xsi:type="dcterms:W3CDTF">2023-02-17T01:49:05Z</dcterms:created>
  <dcterms:modified xsi:type="dcterms:W3CDTF">2023-04-26T01:59:15Z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88363F779C41FC11B0DCEE63823FC032</vt:lpwstr>
  </property>
  <property fmtid="{D5CDD505-2E9C-101B-9397-08002B2CF9AE}" pid="3" name="KSOProductBuildVer">
    <vt:lpwstr>2052-5.1.1.7676</vt:lpwstr>
  </property>
</Properties>
</file>